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16516-82C7-4381-83BA-319022C285E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EBBD-F6E0-480A-AE20-CBCC8FB53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97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4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单击此处编辑母版标题样式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269981" y="5725265"/>
            <a:ext cx="81547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2800" dirty="0"/>
              <a:t>DENALL </a:t>
            </a:r>
            <a:r>
              <a:rPr lang="zh-CN" altLang="en-US" sz="2800" dirty="0"/>
              <a:t>第五届口腔种植临床病例分享会    </a:t>
            </a:r>
            <a:r>
              <a:rPr sz="2800" dirty="0" err="1"/>
              <a:t>模版</a:t>
            </a:r>
            <a:endParaRPr sz="2800" dirty="0"/>
          </a:p>
        </p:txBody>
      </p:sp>
      <p:sp>
        <p:nvSpPr>
          <p:cNvPr id="20" name="Shape 20"/>
          <p:cNvSpPr/>
          <p:nvPr/>
        </p:nvSpPr>
        <p:spPr>
          <a:xfrm>
            <a:off x="9929325" y="5725265"/>
            <a:ext cx="45719" cy="5662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4" y="5789945"/>
            <a:ext cx="1935168" cy="457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0" cy="524466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30">
            <a:extLst>
              <a:ext uri="{FF2B5EF4-FFF2-40B4-BE49-F238E27FC236}">
                <a16:creationId xmlns:a16="http://schemas.microsoft.com/office/drawing/2014/main" id="{73118B2E-DB30-8031-DB6A-3815EC3F4786}"/>
              </a:ext>
            </a:extLst>
          </p:cNvPr>
          <p:cNvSpPr/>
          <p:nvPr userDrawn="1"/>
        </p:nvSpPr>
        <p:spPr>
          <a:xfrm>
            <a:off x="9312164" y="6448775"/>
            <a:ext cx="267093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DENALL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第五届口腔种植临床病例分享会 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524000" y="1487606"/>
            <a:ext cx="9144000" cy="742085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单击此处编辑母版标题样式</a:t>
            </a:r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524000" y="2657730"/>
            <a:ext cx="9144000" cy="16557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单击此处编辑母版副标题样式</a:t>
            </a:r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72626" cy="318765"/>
          </a:xfrm>
          <a:prstGeom prst="rect">
            <a:avLst/>
          </a:prstGeom>
        </p:spPr>
        <p:txBody>
          <a:bodyPr lIns="51161" tIns="51161" rIns="51161" bIns="51161" anchor="t"/>
          <a:lstStyle>
            <a:lvl1pPr algn="l" defTabSz="1023937">
              <a:defRPr sz="1400">
                <a:solidFill>
                  <a:schemeClr val="bg1"/>
                </a:solidFill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Shape 30"/>
          <p:cNvSpPr/>
          <p:nvPr userDrawn="1"/>
        </p:nvSpPr>
        <p:spPr>
          <a:xfrm>
            <a:off x="9312164" y="6448775"/>
            <a:ext cx="267093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DENALL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第五届口腔种植临床病例分享会 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0"/>
            <a:ext cx="12187767" cy="6855620"/>
          </a:xfrm>
          <a:prstGeom prst="rect">
            <a:avLst/>
          </a:prstGeom>
        </p:spPr>
      </p:pic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buSzTx/>
              <a:buFontTx/>
              <a:buNone/>
              <a:defRPr sz="20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直接编辑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72626" cy="318765"/>
          </a:xfrm>
          <a:prstGeom prst="rect">
            <a:avLst/>
          </a:prstGeom>
        </p:spPr>
        <p:txBody>
          <a:bodyPr lIns="51161" tIns="51161" rIns="51161" bIns="51161" anchor="t"/>
          <a:lstStyle>
            <a:lvl1pPr algn="l" defTabSz="1023937">
              <a:defRPr sz="1400">
                <a:solidFill>
                  <a:schemeClr val="bg1"/>
                </a:solidFill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6" name="矩形 15"/>
          <p:cNvSpPr/>
          <p:nvPr userDrawn="1"/>
        </p:nvSpPr>
        <p:spPr>
          <a:xfrm>
            <a:off x="240431" y="762051"/>
            <a:ext cx="11531021" cy="1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hape 30">
            <a:extLst>
              <a:ext uri="{FF2B5EF4-FFF2-40B4-BE49-F238E27FC236}">
                <a16:creationId xmlns:a16="http://schemas.microsoft.com/office/drawing/2014/main" id="{00E6F59C-613D-7AC0-C3CC-98A273C0FEB4}"/>
              </a:ext>
            </a:extLst>
          </p:cNvPr>
          <p:cNvSpPr/>
          <p:nvPr userDrawn="1"/>
        </p:nvSpPr>
        <p:spPr>
          <a:xfrm>
            <a:off x="9312164" y="6448775"/>
            <a:ext cx="267093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DENALL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第五届口腔种植临床病例分享会 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462527" y="6217851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Shape 30"/>
          <p:cNvSpPr/>
          <p:nvPr userDrawn="1"/>
        </p:nvSpPr>
        <p:spPr>
          <a:xfrm>
            <a:off x="3036357" y="2027566"/>
            <a:ext cx="611928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A6A6A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2400" dirty="0">
                <a:solidFill>
                  <a:schemeClr val="bg1"/>
                </a:solidFill>
              </a:rPr>
              <a:t>DENALL </a:t>
            </a:r>
            <a:r>
              <a:rPr lang="zh-CN" altLang="en-US" sz="2400" dirty="0">
                <a:solidFill>
                  <a:schemeClr val="bg1"/>
                </a:solidFill>
              </a:rPr>
              <a:t>第五届口腔种植临床病例分享会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单击此处编辑母版标题样式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1596220" y="1223784"/>
            <a:ext cx="8686801" cy="2993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416004" y="187234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术后照片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96220" y="4626590"/>
            <a:ext cx="74658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术后缝合照片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切口及缝合方法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术中并发症等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99681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16004" y="187234"/>
            <a:ext cx="23669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>
                <a:solidFill>
                  <a:schemeClr val="bg1"/>
                </a:solidFill>
              </a:rPr>
              <a:t>术后全景片&amp;根尖片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16004" y="187234"/>
            <a:ext cx="130357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>
                <a:solidFill>
                  <a:schemeClr val="bg1"/>
                </a:solidFill>
              </a:rPr>
              <a:t>术后CBCT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修复前口内照片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16004" y="187234"/>
            <a:ext cx="23669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修复&amp;取模过程照片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最终修复体制作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16003" y="187234"/>
            <a:ext cx="265713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最终修复口内试戴照片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16003" y="187234"/>
            <a:ext cx="36493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最终修复（全景片&amp;口腔照片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16004" y="187234"/>
            <a:ext cx="6052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总结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11790" y="1122694"/>
            <a:ext cx="8686801" cy="528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病例要求</a:t>
            </a:r>
            <a:r>
              <a:rPr dirty="0">
                <a:solidFill>
                  <a:schemeClr val="bg1"/>
                </a:solidFill>
              </a:rPr>
              <a:t>：</a:t>
            </a:r>
          </a:p>
          <a:p>
            <a:pPr lvl="0"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病例需使用奥齿泰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皓圣 种植体</a:t>
            </a:r>
          </a:p>
          <a:p>
            <a:pPr lvl="0"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病例中出现的产品须使用奥齿泰国内在售产品（如原厂基台、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Oneguide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导板、钛网等）</a:t>
            </a:r>
            <a:endParaRPr lang="en-US" altLang="zh-CN" sz="1600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>
              <a:spcAft>
                <a:spcPct val="0"/>
              </a:spcAft>
              <a:defRPr/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病例资料明细</a:t>
            </a:r>
            <a:r>
              <a:rPr dirty="0">
                <a:solidFill>
                  <a:schemeClr val="bg1"/>
                </a:solidFill>
              </a:rPr>
              <a:t>：</a:t>
            </a:r>
            <a:r>
              <a:rPr b="0" dirty="0">
                <a:solidFill>
                  <a:schemeClr val="bg1"/>
                </a:solidFill>
              </a:rPr>
              <a:t>【单张图片不小于1M】</a:t>
            </a:r>
            <a:endParaRPr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病例标题；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2.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作者信息（含照片）； 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3.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患者信息；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4.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术前分析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&amp;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治疗方案（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字以上，包括诊断、治疗计划）；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5.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手术过程（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字以上：治疗过程及所使用的材料）；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6.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术后分析；  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7.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修复；    </a:t>
            </a:r>
            <a:endParaRPr lang="en-US" altLang="zh-CN" sz="1600" dirty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8.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结果（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字以上）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注：参赛病例应该具备完整性、科学性和真实性</a:t>
            </a:r>
            <a:r>
              <a:rPr dirty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600" b="1" dirty="0">
                <a:solidFill>
                  <a:schemeClr val="bg1"/>
                </a:solidFill>
                <a:sym typeface="微软雅黑"/>
              </a:rPr>
              <a:t>一个病例图片数量在</a:t>
            </a:r>
            <a:r>
              <a:rPr lang="en-US" altLang="zh-CN" sz="1600" b="1" dirty="0">
                <a:solidFill>
                  <a:schemeClr val="bg1"/>
                </a:solidFill>
                <a:sym typeface="微软雅黑"/>
              </a:rPr>
              <a:t>30</a:t>
            </a:r>
            <a:r>
              <a:rPr lang="zh-CN" altLang="en-US" sz="1600" b="1" dirty="0">
                <a:solidFill>
                  <a:schemeClr val="bg1"/>
                </a:solidFill>
                <a:sym typeface="微软雅黑"/>
              </a:rPr>
              <a:t>幅以内，单张图片不小于</a:t>
            </a:r>
            <a:r>
              <a:rPr lang="en-US" altLang="zh-CN" sz="1600" b="1" dirty="0">
                <a:solidFill>
                  <a:schemeClr val="bg1"/>
                </a:solidFill>
                <a:sym typeface="微软雅黑"/>
              </a:rPr>
              <a:t>1M, </a:t>
            </a:r>
            <a:r>
              <a:rPr lang="zh-CN" altLang="en-US" sz="1600" b="1" dirty="0">
                <a:solidFill>
                  <a:schemeClr val="bg1"/>
                </a:solidFill>
                <a:sym typeface="微软雅黑"/>
              </a:rPr>
              <a:t>图片不要修边框。一图配一图释。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11790" y="522900"/>
            <a:ext cx="22547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稿件格式范文-大纳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177249" y="1744060"/>
            <a:ext cx="719237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病例主题</a:t>
            </a:r>
            <a:r>
              <a:rPr dirty="0">
                <a:solidFill>
                  <a:schemeClr val="bg1"/>
                </a:solidFill>
              </a:rPr>
              <a:t> I </a:t>
            </a:r>
            <a:r>
              <a:rPr dirty="0" err="1">
                <a:solidFill>
                  <a:schemeClr val="bg1"/>
                </a:solidFill>
              </a:rPr>
              <a:t>直接修改主题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92" name="Group 92"/>
          <p:cNvGrpSpPr/>
          <p:nvPr/>
        </p:nvGrpSpPr>
        <p:grpSpPr>
          <a:xfrm>
            <a:off x="4024224" y="3036000"/>
            <a:ext cx="1202392" cy="1612224"/>
            <a:chOff x="0" y="0"/>
            <a:chExt cx="1202391" cy="1612223"/>
          </a:xfrm>
        </p:grpSpPr>
        <p:sp>
          <p:nvSpPr>
            <p:cNvPr id="90" name="Shape 90"/>
            <p:cNvSpPr/>
            <p:nvPr/>
          </p:nvSpPr>
          <p:spPr>
            <a:xfrm>
              <a:off x="-1" y="-1"/>
              <a:ext cx="1202393" cy="16122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1" y="-1"/>
              <a:ext cx="1202393" cy="1132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作者</a:t>
              </a:r>
            </a:p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照片</a:t>
              </a:r>
            </a:p>
          </p:txBody>
        </p:sp>
      </p:grpSp>
      <p:sp>
        <p:nvSpPr>
          <p:cNvPr id="93" name="Shape 93"/>
          <p:cNvSpPr/>
          <p:nvPr/>
        </p:nvSpPr>
        <p:spPr>
          <a:xfrm>
            <a:off x="5773435" y="3035999"/>
            <a:ext cx="340511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姓名：XXXX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工作单位</a:t>
            </a:r>
            <a:r>
              <a:rPr dirty="0">
                <a:solidFill>
                  <a:schemeClr val="bg1"/>
                </a:solidFill>
              </a:rPr>
              <a:t>：***</a:t>
            </a:r>
            <a:r>
              <a:rPr dirty="0" err="1">
                <a:solidFill>
                  <a:schemeClr val="bg1"/>
                </a:solidFill>
              </a:rPr>
              <a:t>医院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主任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1827715" y="2170095"/>
            <a:ext cx="7015344" cy="315425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姓名</a:t>
            </a:r>
            <a:r>
              <a:rPr dirty="0">
                <a:solidFill>
                  <a:schemeClr val="bg1"/>
                </a:solidFill>
              </a:rPr>
              <a:t>： </a:t>
            </a:r>
            <a:r>
              <a:rPr dirty="0" err="1">
                <a:solidFill>
                  <a:schemeClr val="bg1"/>
                </a:solidFill>
              </a:rPr>
              <a:t>X女士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先生</a:t>
            </a:r>
            <a:endParaRPr dirty="0">
              <a:solidFill>
                <a:schemeClr val="bg1"/>
              </a:solidFill>
            </a:endParaRPr>
          </a:p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性别</a:t>
            </a:r>
            <a:r>
              <a:rPr dirty="0">
                <a:solidFill>
                  <a:schemeClr val="bg1"/>
                </a:solidFill>
              </a:rPr>
              <a:t>:   女/男</a:t>
            </a:r>
          </a:p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年龄：XX岁</a:t>
            </a:r>
            <a:endParaRPr dirty="0">
              <a:solidFill>
                <a:schemeClr val="bg1"/>
              </a:solidFill>
            </a:endParaRP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主诉</a:t>
            </a:r>
            <a:r>
              <a:rPr dirty="0">
                <a:solidFill>
                  <a:schemeClr val="bg1"/>
                </a:solidFill>
              </a:rPr>
              <a:t>：</a:t>
            </a: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病史：XXXXXXX</a:t>
            </a:r>
            <a:endParaRPr dirty="0">
              <a:solidFill>
                <a:schemeClr val="bg1"/>
              </a:solidFill>
            </a:endParaRP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 idx="4294967295"/>
          </p:nvPr>
        </p:nvSpPr>
        <p:spPr>
          <a:xfrm>
            <a:off x="1827715" y="1427145"/>
            <a:ext cx="9144000" cy="7429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err="1">
                <a:solidFill>
                  <a:schemeClr val="bg1"/>
                </a:solidFill>
              </a:rPr>
              <a:t>患者信息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26745" y="245108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患者信息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596221" y="1223784"/>
            <a:ext cx="8283760" cy="398383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2" name="Shape 102"/>
          <p:cNvSpPr/>
          <p:nvPr/>
        </p:nvSpPr>
        <p:spPr>
          <a:xfrm>
            <a:off x="3891744" y="5736803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3" name="Shape 103"/>
          <p:cNvSpPr/>
          <p:nvPr/>
        </p:nvSpPr>
        <p:spPr>
          <a:xfrm>
            <a:off x="5047444" y="6107849"/>
            <a:ext cx="29400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用反光板协助拍摄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" name="Shape 104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术前口腔内照片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9" name="Shape 109"/>
          <p:cNvSpPr/>
          <p:nvPr/>
        </p:nvSpPr>
        <p:spPr>
          <a:xfrm>
            <a:off x="416004" y="187234"/>
            <a:ext cx="225317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术前全景片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根尖片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982071" y="1455795"/>
            <a:ext cx="5091184" cy="352563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16004" y="187234"/>
            <a:ext cx="743150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CBCT</a:t>
            </a:r>
          </a:p>
        </p:txBody>
      </p:sp>
      <p:sp>
        <p:nvSpPr>
          <p:cNvPr id="115" name="Shape 115"/>
          <p:cNvSpPr/>
          <p:nvPr/>
        </p:nvSpPr>
        <p:spPr>
          <a:xfrm>
            <a:off x="6619164" y="1829226"/>
            <a:ext cx="4107977" cy="2273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缺失位置评估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缺牙间隙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可用骨高度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可用骨宽度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16003" y="187234"/>
            <a:ext cx="1631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术前治疗计划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1596220" y="1223784"/>
            <a:ext cx="8686801" cy="2993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16004" y="187234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手术过程</a:t>
            </a:r>
          </a:p>
        </p:txBody>
      </p:sp>
      <p:sp>
        <p:nvSpPr>
          <p:cNvPr id="124" name="Shape 124"/>
          <p:cNvSpPr/>
          <p:nvPr/>
        </p:nvSpPr>
        <p:spPr>
          <a:xfrm>
            <a:off x="1596220" y="4626590"/>
            <a:ext cx="74658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手术步骤照片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材料说明：种植体型号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数量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骨粉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生物膜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319</Words>
  <Application>Microsoft Office PowerPoint</Application>
  <PresentationFormat>宽屏</PresentationFormat>
  <Paragraphs>82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굴림</vt:lpstr>
      <vt:lpstr>等线</vt:lpstr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患者信息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13</cp:revision>
  <dcterms:modified xsi:type="dcterms:W3CDTF">2025-02-27T01:38:56Z</dcterms:modified>
</cp:coreProperties>
</file>