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4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16516-82C7-4381-83BA-319022C285E9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EBBD-F6E0-480A-AE20-CBCC8FB533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97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48656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单击此处编辑母版标题样式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定义版式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C91198B-617A-5840-9EE3-6938C11244DB}"/>
              </a:ext>
            </a:extLst>
          </p:cNvPr>
          <p:cNvGrpSpPr/>
          <p:nvPr userDrawn="1"/>
        </p:nvGrpSpPr>
        <p:grpSpPr>
          <a:xfrm>
            <a:off x="2018618" y="5692608"/>
            <a:ext cx="8154763" cy="566262"/>
            <a:chOff x="2235838" y="5692608"/>
            <a:chExt cx="8154763" cy="566262"/>
          </a:xfrm>
        </p:grpSpPr>
        <p:sp>
          <p:nvSpPr>
            <p:cNvPr id="19" name="Shape 19"/>
            <p:cNvSpPr/>
            <p:nvPr/>
          </p:nvSpPr>
          <p:spPr>
            <a:xfrm>
              <a:off x="2235838" y="5692608"/>
              <a:ext cx="8154763" cy="5232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 lang="zh-CN" altLang="en-US" sz="2800" dirty="0"/>
                <a:t>奥齿泰</a:t>
              </a:r>
              <a:r>
                <a:rPr lang="en-US" altLang="zh-CN" sz="2800" dirty="0"/>
                <a:t> </a:t>
              </a:r>
              <a:r>
                <a:rPr lang="zh-CN" altLang="en-US" sz="2800" dirty="0"/>
                <a:t>第六届口腔种植临床病例分享会     </a:t>
              </a:r>
              <a:r>
                <a:rPr sz="2800" dirty="0" err="1"/>
                <a:t>模版</a:t>
              </a:r>
              <a:endParaRPr sz="2800" dirty="0"/>
            </a:p>
          </p:txBody>
        </p:sp>
        <p:sp>
          <p:nvSpPr>
            <p:cNvPr id="20" name="Shape 20"/>
            <p:cNvSpPr/>
            <p:nvPr/>
          </p:nvSpPr>
          <p:spPr>
            <a:xfrm>
              <a:off x="8666580" y="5692608"/>
              <a:ext cx="45719" cy="566262"/>
            </a:xfrm>
            <a:prstGeom prst="rect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0" cy="524466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30">
            <a:extLst>
              <a:ext uri="{FF2B5EF4-FFF2-40B4-BE49-F238E27FC236}">
                <a16:creationId xmlns:a16="http://schemas.microsoft.com/office/drawing/2014/main" id="{73118B2E-DB30-8031-DB6A-3815EC3F4786}"/>
              </a:ext>
            </a:extLst>
          </p:cNvPr>
          <p:cNvSpPr/>
          <p:nvPr userDrawn="1"/>
        </p:nvSpPr>
        <p:spPr>
          <a:xfrm>
            <a:off x="9312164" y="6448775"/>
            <a:ext cx="2670934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奥齿泰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第六届口腔种植临床病例分享会 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524000" y="1487606"/>
            <a:ext cx="9144000" cy="742085"/>
          </a:xfrm>
          <a:prstGeom prst="rect">
            <a:avLst/>
          </a:prstGeo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/>
              <a:t>单击此处编辑母版标题样式</a:t>
            </a:r>
            <a:endParaRPr dirty="0"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1524000" y="2657730"/>
            <a:ext cx="9144000" cy="165576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/>
              <a:t>单击此处编辑母版副标题样式</a:t>
            </a:r>
            <a:endParaRPr dirty="0"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72626" cy="318765"/>
          </a:xfrm>
          <a:prstGeom prst="rect">
            <a:avLst/>
          </a:prstGeom>
        </p:spPr>
        <p:txBody>
          <a:bodyPr lIns="51161" tIns="51161" rIns="51161" bIns="51161" anchor="t"/>
          <a:lstStyle>
            <a:lvl1pPr algn="l" defTabSz="1023937">
              <a:defRPr sz="1400">
                <a:solidFill>
                  <a:schemeClr val="bg1"/>
                </a:solidFill>
                <a:latin typeface="굴림"/>
                <a:ea typeface="굴림"/>
                <a:cs typeface="굴림"/>
                <a:sym typeface="굴림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8" name="Shape 30"/>
          <p:cNvSpPr/>
          <p:nvPr userDrawn="1"/>
        </p:nvSpPr>
        <p:spPr>
          <a:xfrm>
            <a:off x="9312164" y="6448775"/>
            <a:ext cx="2670934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奥齿泰  第六届口腔种植临床病例分享会 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80"/>
            <a:ext cx="12187767" cy="6855620"/>
          </a:xfrm>
          <a:prstGeom prst="rect">
            <a:avLst/>
          </a:prstGeom>
        </p:spPr>
      </p:pic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buSzTx/>
              <a:buFontTx/>
              <a:buNone/>
              <a:defRPr sz="200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直接编辑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72626" cy="318765"/>
          </a:xfrm>
          <a:prstGeom prst="rect">
            <a:avLst/>
          </a:prstGeom>
        </p:spPr>
        <p:txBody>
          <a:bodyPr lIns="51161" tIns="51161" rIns="51161" bIns="51161" anchor="t"/>
          <a:lstStyle>
            <a:lvl1pPr algn="l" defTabSz="1023937">
              <a:defRPr sz="1400">
                <a:solidFill>
                  <a:schemeClr val="bg1"/>
                </a:solidFill>
                <a:latin typeface="굴림"/>
                <a:ea typeface="굴림"/>
                <a:cs typeface="굴림"/>
                <a:sym typeface="굴림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6" name="矩形 15"/>
          <p:cNvSpPr/>
          <p:nvPr userDrawn="1"/>
        </p:nvSpPr>
        <p:spPr>
          <a:xfrm>
            <a:off x="240431" y="762051"/>
            <a:ext cx="11531021" cy="1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hape 30">
            <a:extLst>
              <a:ext uri="{FF2B5EF4-FFF2-40B4-BE49-F238E27FC236}">
                <a16:creationId xmlns:a16="http://schemas.microsoft.com/office/drawing/2014/main" id="{00E6F59C-613D-7AC0-C3CC-98A273C0FEB4}"/>
              </a:ext>
            </a:extLst>
          </p:cNvPr>
          <p:cNvSpPr/>
          <p:nvPr userDrawn="1"/>
        </p:nvSpPr>
        <p:spPr>
          <a:xfrm>
            <a:off x="9312164" y="6448775"/>
            <a:ext cx="2670934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奥齿泰  第六届口腔种植临床病例分享会 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8462527" y="6217851"/>
            <a:ext cx="275073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Shape 30"/>
          <p:cNvSpPr/>
          <p:nvPr userDrawn="1"/>
        </p:nvSpPr>
        <p:spPr>
          <a:xfrm>
            <a:off x="3036357" y="2027566"/>
            <a:ext cx="611928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A6A6A6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2400" dirty="0">
                <a:solidFill>
                  <a:schemeClr val="bg1"/>
                </a:solidFill>
              </a:rPr>
              <a:t>奥齿泰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zh-CN" altLang="en-US" sz="2400" dirty="0">
                <a:solidFill>
                  <a:schemeClr val="bg1"/>
                </a:solidFill>
              </a:rPr>
              <a:t>第六届口腔种植临床病例分享会</a:t>
            </a:r>
            <a:endParaRPr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单击此处编辑母版标题样式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half" idx="1"/>
          </p:nvPr>
        </p:nvSpPr>
        <p:spPr>
          <a:xfrm>
            <a:off x="1596220" y="1223784"/>
            <a:ext cx="8686801" cy="299337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416004" y="187234"/>
            <a:ext cx="11182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术后照片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596220" y="4626590"/>
            <a:ext cx="746589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术后缝合照片</a:t>
            </a:r>
            <a:endParaRPr dirty="0">
              <a:solidFill>
                <a:schemeClr val="bg1"/>
              </a:solidFill>
            </a:endParaRPr>
          </a:p>
          <a:p>
            <a:pPr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切口及缝合方法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术中并发症等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99681" cy="3182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416004" y="187234"/>
            <a:ext cx="23669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>
                <a:solidFill>
                  <a:schemeClr val="bg1"/>
                </a:solidFill>
              </a:rPr>
              <a:t>术后全景片&amp;根尖片</a:t>
            </a: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416004" y="187234"/>
            <a:ext cx="130357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>
                <a:solidFill>
                  <a:schemeClr val="bg1"/>
                </a:solidFill>
              </a:rPr>
              <a:t>术后CBCT</a:t>
            </a: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416004" y="187234"/>
            <a:ext cx="188769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修复前口内照片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416004" y="187234"/>
            <a:ext cx="23669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修复&amp;取模过程照片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416004" y="187234"/>
            <a:ext cx="188769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最终修复体制作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416003" y="187234"/>
            <a:ext cx="265713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最终修复口内试戴照片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416003" y="187234"/>
            <a:ext cx="364939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最终修复（全景片&amp;口腔照片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16004" y="187234"/>
            <a:ext cx="6052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总结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86" name="Shape 86"/>
          <p:cNvSpPr/>
          <p:nvPr/>
        </p:nvSpPr>
        <p:spPr>
          <a:xfrm>
            <a:off x="511790" y="1181309"/>
            <a:ext cx="10472733" cy="504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eaLnBrk="0" fontAlgn="base"/>
            <a:r>
              <a:rPr lang="zh-CN" altLang="en-US" sz="1400" b="1" dirty="0">
                <a:solidFill>
                  <a:schemeClr val="bg1"/>
                </a:solidFill>
              </a:rPr>
              <a:t>一、病例参赛要求</a:t>
            </a:r>
            <a:br>
              <a:rPr lang="en-US" altLang="zh-CN" sz="1400" dirty="0">
                <a:solidFill>
                  <a:schemeClr val="bg1"/>
                </a:solidFill>
              </a:rPr>
            </a:br>
            <a:r>
              <a:rPr lang="en-US" altLang="zh-CN" sz="1400" dirty="0">
                <a:solidFill>
                  <a:schemeClr val="bg1"/>
                </a:solidFill>
              </a:rPr>
              <a:t>1</a:t>
            </a:r>
            <a:r>
              <a:rPr lang="zh-CN" altLang="zh-CN" sz="1400" dirty="0">
                <a:solidFill>
                  <a:schemeClr val="bg1"/>
                </a:solidFill>
              </a:rPr>
              <a:t>、种植体品牌：仅限奥齿泰、皓圣、皆美。</a:t>
            </a:r>
          </a:p>
          <a:p>
            <a:pPr eaLnBrk="0" fontAlgn="base"/>
            <a:r>
              <a:rPr lang="en-US" altLang="zh-CN" sz="1400" dirty="0">
                <a:solidFill>
                  <a:schemeClr val="bg1"/>
                </a:solidFill>
              </a:rPr>
              <a:t>2</a:t>
            </a:r>
            <a:r>
              <a:rPr lang="zh-CN" altLang="zh-CN" sz="1400" dirty="0">
                <a:solidFill>
                  <a:schemeClr val="bg1"/>
                </a:solidFill>
              </a:rPr>
              <a:t>、配套产品：需为奥齿泰国内在售产品（如原厂基台、</a:t>
            </a:r>
            <a:r>
              <a:rPr lang="en-US" altLang="zh-CN" sz="1400" dirty="0">
                <a:solidFill>
                  <a:schemeClr val="bg1"/>
                </a:solidFill>
              </a:rPr>
              <a:t>OneGuide</a:t>
            </a:r>
            <a:r>
              <a:rPr lang="zh-CN" altLang="zh-CN" sz="1400" dirty="0">
                <a:solidFill>
                  <a:schemeClr val="bg1"/>
                </a:solidFill>
              </a:rPr>
              <a:t>导板、钛网等）。</a:t>
            </a:r>
          </a:p>
          <a:p>
            <a:pPr eaLnBrk="0" fontAlgn="base"/>
            <a:r>
              <a:rPr lang="en-US" altLang="zh-CN" sz="1400" dirty="0">
                <a:solidFill>
                  <a:schemeClr val="bg1"/>
                </a:solidFill>
              </a:rPr>
              <a:t>3</a:t>
            </a:r>
            <a:r>
              <a:rPr lang="zh-CN" altLang="zh-CN" sz="1400" dirty="0">
                <a:solidFill>
                  <a:schemeClr val="bg1"/>
                </a:solidFill>
              </a:rPr>
              <a:t>、原创性：需为未公开发表的原创病例，真实完整、图文并茂，严禁抄袭。</a:t>
            </a:r>
          </a:p>
          <a:p>
            <a:pPr eaLnBrk="0" fontAlgn="base"/>
            <a:r>
              <a:rPr lang="en-US" altLang="zh-CN" sz="1400" dirty="0">
                <a:solidFill>
                  <a:schemeClr val="bg1"/>
                </a:solidFill>
              </a:rPr>
              <a:t>4</a:t>
            </a:r>
            <a:r>
              <a:rPr lang="zh-CN" altLang="zh-CN" sz="1400" dirty="0">
                <a:solidFill>
                  <a:schemeClr val="bg1"/>
                </a:solidFill>
              </a:rPr>
              <a:t>、伦理合规：含患者影像</a:t>
            </a:r>
            <a:r>
              <a:rPr lang="en-US" altLang="zh-CN" sz="1400" dirty="0">
                <a:solidFill>
                  <a:schemeClr val="bg1"/>
                </a:solidFill>
              </a:rPr>
              <a:t>/</a:t>
            </a:r>
            <a:r>
              <a:rPr lang="zh-CN" altLang="zh-CN" sz="1400" dirty="0">
                <a:solidFill>
                  <a:schemeClr val="bg1"/>
                </a:solidFill>
              </a:rPr>
              <a:t>个人信息的，需获得患者同意并做去标识化处理。</a:t>
            </a:r>
          </a:p>
          <a:p>
            <a:pPr eaLnBrk="0" fontAlgn="base"/>
            <a:r>
              <a:rPr lang="zh-CN" altLang="zh-CN" sz="1400" dirty="0">
                <a:solidFill>
                  <a:schemeClr val="bg1"/>
                </a:solidFill>
              </a:rPr>
              <a:t>注：资料不全、不合规或逾期未补，以及病例</a:t>
            </a:r>
            <a:r>
              <a:rPr lang="en-US" altLang="zh-CN" sz="1400" dirty="0">
                <a:solidFill>
                  <a:schemeClr val="bg1"/>
                </a:solidFill>
              </a:rPr>
              <a:t>/</a:t>
            </a:r>
            <a:r>
              <a:rPr lang="zh-CN" altLang="zh-CN" sz="1400" dirty="0">
                <a:solidFill>
                  <a:schemeClr val="bg1"/>
                </a:solidFill>
              </a:rPr>
              <a:t>资料存在虚假、违规、不符合上述要求的，奥齿泰有权取消参赛资格</a:t>
            </a:r>
            <a:r>
              <a:rPr lang="zh-CN" altLang="zh-CN" sz="1400" b="1" dirty="0">
                <a:solidFill>
                  <a:schemeClr val="bg1"/>
                </a:solidFill>
              </a:rPr>
              <a:t>。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 eaLnBrk="0" fontAlgn="base"/>
            <a:endParaRPr lang="zh-CN" altLang="zh-CN" sz="1400" dirty="0">
              <a:solidFill>
                <a:schemeClr val="bg1"/>
              </a:solidFill>
            </a:endParaRPr>
          </a:p>
          <a:p>
            <a:pPr eaLnBrk="0" fontAlgn="base"/>
            <a:r>
              <a:rPr lang="zh-CN" altLang="en-US" sz="1400" b="1" dirty="0">
                <a:solidFill>
                  <a:schemeClr val="bg1"/>
                </a:solidFill>
              </a:rPr>
              <a:t>二</a:t>
            </a:r>
            <a:r>
              <a:rPr lang="zh-CN" altLang="zh-CN" sz="1400" b="1" dirty="0">
                <a:solidFill>
                  <a:schemeClr val="bg1"/>
                </a:solidFill>
              </a:rPr>
              <a:t>、病例类型及投稿要求（三选一投稿）</a:t>
            </a:r>
            <a:endParaRPr lang="zh-CN" altLang="zh-CN" sz="1400" dirty="0">
              <a:solidFill>
                <a:schemeClr val="bg1"/>
              </a:solidFill>
            </a:endParaRPr>
          </a:p>
          <a:p>
            <a:pPr eaLnBrk="0" fontAlgn="base"/>
            <a:r>
              <a:rPr lang="zh-CN" altLang="zh-CN" sz="1400" dirty="0">
                <a:solidFill>
                  <a:schemeClr val="bg1"/>
                </a:solidFill>
              </a:rPr>
              <a:t>投稿人可根据病例核心亮点，选择以下三类之一进行投稿：</a:t>
            </a:r>
          </a:p>
          <a:p>
            <a:pPr eaLnBrk="0" fontAlgn="base"/>
            <a:r>
              <a:rPr lang="en-US" altLang="zh-CN" sz="1400" b="1" dirty="0">
                <a:solidFill>
                  <a:schemeClr val="bg1"/>
                </a:solidFill>
              </a:rPr>
              <a:t>1</a:t>
            </a:r>
            <a:r>
              <a:rPr lang="zh-CN" altLang="zh-CN" sz="1400" b="1" dirty="0">
                <a:solidFill>
                  <a:schemeClr val="bg1"/>
                </a:solidFill>
              </a:rPr>
              <a:t>、美学区种植病例</a:t>
            </a:r>
            <a:endParaRPr lang="zh-CN" altLang="zh-CN" sz="1400" dirty="0">
              <a:solidFill>
                <a:schemeClr val="bg1"/>
              </a:solidFill>
            </a:endParaRPr>
          </a:p>
          <a:p>
            <a:pPr eaLnBrk="0" fontAlgn="base"/>
            <a:r>
              <a:rPr lang="en-US" altLang="zh-CN" sz="1400" b="1" dirty="0">
                <a:solidFill>
                  <a:schemeClr val="bg1"/>
                </a:solidFill>
              </a:rPr>
              <a:t>2</a:t>
            </a:r>
            <a:r>
              <a:rPr lang="zh-CN" altLang="zh-CN" sz="1400" b="1" dirty="0">
                <a:solidFill>
                  <a:schemeClr val="bg1"/>
                </a:solidFill>
              </a:rPr>
              <a:t>、后牙区种植病例</a:t>
            </a:r>
            <a:endParaRPr lang="zh-CN" altLang="zh-CN" sz="1400" dirty="0">
              <a:solidFill>
                <a:schemeClr val="bg1"/>
              </a:solidFill>
            </a:endParaRPr>
          </a:p>
          <a:p>
            <a:pPr eaLnBrk="0" fontAlgn="base"/>
            <a:r>
              <a:rPr lang="en-US" altLang="zh-CN" sz="1400" b="1" dirty="0">
                <a:solidFill>
                  <a:schemeClr val="bg1"/>
                </a:solidFill>
              </a:rPr>
              <a:t>3</a:t>
            </a:r>
            <a:r>
              <a:rPr lang="zh-CN" altLang="zh-CN" sz="1400" b="1" dirty="0">
                <a:solidFill>
                  <a:schemeClr val="bg1"/>
                </a:solidFill>
              </a:rPr>
              <a:t>、牙列缺失种植病例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lvl="0" eaLnBrk="0" fontAlgn="base">
              <a:defRPr/>
            </a:pPr>
            <a:endParaRPr sz="1400" dirty="0">
              <a:solidFill>
                <a:schemeClr val="bg1"/>
              </a:solidFill>
            </a:endParaRPr>
          </a:p>
          <a:p>
            <a:pPr eaLnBrk="0" fontAlgn="base">
              <a:defRPr sz="1600"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400" dirty="0">
                <a:solidFill>
                  <a:schemeClr val="bg1"/>
                </a:solidFill>
              </a:rPr>
              <a:t>三、</a:t>
            </a:r>
            <a:r>
              <a:rPr sz="1400" dirty="0" err="1">
                <a:solidFill>
                  <a:schemeClr val="bg1"/>
                </a:solidFill>
              </a:rPr>
              <a:t>病例资料明细</a:t>
            </a:r>
            <a:r>
              <a:rPr sz="1400" dirty="0">
                <a:solidFill>
                  <a:schemeClr val="bg1"/>
                </a:solidFill>
              </a:rPr>
              <a:t>：【单张图片不小于1M】</a:t>
            </a:r>
            <a:endParaRPr lang="en-US" sz="1400" dirty="0">
              <a:solidFill>
                <a:schemeClr val="bg1"/>
              </a:solidFill>
            </a:endParaRPr>
          </a:p>
          <a:p>
            <a:pPr eaLnBrk="0" fontAlgn="base">
              <a:defRPr sz="1600"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400" dirty="0">
                <a:solidFill>
                  <a:schemeClr val="bg1"/>
                </a:solidFill>
              </a:rPr>
              <a:t>稿件须包含：病例标题；作者信息（含作者照片）；患者信息；术前分析 </a:t>
            </a:r>
            <a:r>
              <a:rPr lang="en-US" altLang="zh-CN" sz="1400" dirty="0">
                <a:solidFill>
                  <a:schemeClr val="bg1"/>
                </a:solidFill>
              </a:rPr>
              <a:t>&amp; </a:t>
            </a:r>
            <a:r>
              <a:rPr lang="zh-CN" altLang="en-US" sz="1400" dirty="0">
                <a:solidFill>
                  <a:schemeClr val="bg1"/>
                </a:solidFill>
              </a:rPr>
              <a:t>治疗方案（≥</a:t>
            </a:r>
            <a:r>
              <a:rPr lang="en-US" altLang="zh-CN" sz="1400" dirty="0">
                <a:solidFill>
                  <a:schemeClr val="bg1"/>
                </a:solidFill>
              </a:rPr>
              <a:t>100 </a:t>
            </a:r>
            <a:r>
              <a:rPr lang="zh-CN" altLang="en-US" sz="1400" dirty="0">
                <a:solidFill>
                  <a:schemeClr val="bg1"/>
                </a:solidFill>
              </a:rPr>
              <a:t>字，含诊断、治疗计划）；手术过程（≥</a:t>
            </a:r>
            <a:r>
              <a:rPr lang="en-US" altLang="zh-CN" sz="1400" dirty="0">
                <a:solidFill>
                  <a:schemeClr val="bg1"/>
                </a:solidFill>
              </a:rPr>
              <a:t>100 </a:t>
            </a:r>
            <a:r>
              <a:rPr lang="zh-CN" altLang="en-US" sz="1400" dirty="0">
                <a:solidFill>
                  <a:schemeClr val="bg1"/>
                </a:solidFill>
              </a:rPr>
              <a:t>字，含治疗过程及所用材料）；术后分析；修复过程（修复体制作、戴入等）；治疗结果（≥</a:t>
            </a:r>
            <a:r>
              <a:rPr lang="en-US" altLang="zh-CN" sz="1400" dirty="0">
                <a:solidFill>
                  <a:schemeClr val="bg1"/>
                </a:solidFill>
              </a:rPr>
              <a:t>100 </a:t>
            </a:r>
            <a:r>
              <a:rPr lang="zh-CN" altLang="en-US" sz="1400" dirty="0">
                <a:solidFill>
                  <a:schemeClr val="bg1"/>
                </a:solidFill>
              </a:rPr>
              <a:t>字）</a:t>
            </a:r>
            <a:endParaRPr lang="en-US" sz="1400" dirty="0">
              <a:solidFill>
                <a:schemeClr val="bg1"/>
              </a:solidFill>
            </a:endParaRPr>
          </a:p>
          <a:p>
            <a:pPr eaLnBrk="0" fontAlgn="base">
              <a:defRPr sz="1600" b="1">
                <a:latin typeface="微软雅黑"/>
                <a:ea typeface="微软雅黑"/>
                <a:cs typeface="微软雅黑"/>
                <a:sym typeface="微软雅黑"/>
              </a:defRPr>
            </a:pPr>
            <a:endParaRPr lang="en-US" altLang="zh-CN" sz="1400" dirty="0">
              <a:solidFill>
                <a:schemeClr val="bg1"/>
              </a:solidFill>
              <a:sym typeface="微软雅黑"/>
            </a:endParaRPr>
          </a:p>
          <a:p>
            <a:r>
              <a:rPr lang="zh-CN" altLang="en-US" sz="1400" b="1" dirty="0">
                <a:solidFill>
                  <a:schemeClr val="bg1"/>
                </a:solidFill>
              </a:rPr>
              <a:t>四、图片规范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数量：单个病例 ≤</a:t>
            </a:r>
            <a:r>
              <a:rPr lang="en-US" altLang="zh-CN" sz="1400" dirty="0">
                <a:solidFill>
                  <a:schemeClr val="bg1"/>
                </a:solidFill>
              </a:rPr>
              <a:t>30</a:t>
            </a:r>
            <a:r>
              <a:rPr lang="zh-CN" altLang="en-US" sz="1400" dirty="0">
                <a:solidFill>
                  <a:schemeClr val="bg1"/>
                </a:solidFill>
              </a:rPr>
              <a:t>幅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质量：单张图片 ≥</a:t>
            </a:r>
            <a:r>
              <a:rPr lang="en-US" altLang="zh-CN" sz="1400" dirty="0">
                <a:solidFill>
                  <a:schemeClr val="bg1"/>
                </a:solidFill>
              </a:rPr>
              <a:t>1M</a:t>
            </a:r>
            <a:r>
              <a:rPr lang="zh-CN" altLang="en-US" sz="1400" dirty="0">
                <a:solidFill>
                  <a:schemeClr val="bg1"/>
                </a:solidFill>
              </a:rPr>
              <a:t>，清晰可辨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真实性：不得修图、去边框、美化处理，须保留原始影像原貌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标注：一图一释，清晰标注图片内容与拍摄时间点（如：术前、术中、术后</a:t>
            </a:r>
            <a:r>
              <a:rPr lang="en-US" altLang="zh-CN" sz="1400" dirty="0">
                <a:solidFill>
                  <a:schemeClr val="bg1"/>
                </a:solidFill>
              </a:rPr>
              <a:t>X</a:t>
            </a:r>
            <a:r>
              <a:rPr lang="zh-CN" altLang="en-US" sz="1400" dirty="0">
                <a:solidFill>
                  <a:schemeClr val="bg1"/>
                </a:solidFill>
              </a:rPr>
              <a:t>月）</a:t>
            </a:r>
          </a:p>
          <a:p>
            <a:pPr eaLnBrk="0" fontAlgn="base"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7" name="Shape 87"/>
          <p:cNvSpPr/>
          <p:nvPr/>
        </p:nvSpPr>
        <p:spPr>
          <a:xfrm>
            <a:off x="511790" y="522900"/>
            <a:ext cx="22547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稿件格式范文-大纳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2177249" y="1744060"/>
            <a:ext cx="7192372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病例主题</a:t>
            </a:r>
            <a:r>
              <a:rPr dirty="0">
                <a:solidFill>
                  <a:schemeClr val="bg1"/>
                </a:solidFill>
              </a:rPr>
              <a:t> I </a:t>
            </a:r>
            <a:r>
              <a:rPr dirty="0" err="1">
                <a:solidFill>
                  <a:schemeClr val="bg1"/>
                </a:solidFill>
              </a:rPr>
              <a:t>直接修改主题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92" name="Group 92"/>
          <p:cNvGrpSpPr/>
          <p:nvPr/>
        </p:nvGrpSpPr>
        <p:grpSpPr>
          <a:xfrm>
            <a:off x="4024224" y="3036000"/>
            <a:ext cx="1202392" cy="1612224"/>
            <a:chOff x="0" y="0"/>
            <a:chExt cx="1202391" cy="1612223"/>
          </a:xfrm>
        </p:grpSpPr>
        <p:sp>
          <p:nvSpPr>
            <p:cNvPr id="90" name="Shape 90"/>
            <p:cNvSpPr/>
            <p:nvPr/>
          </p:nvSpPr>
          <p:spPr>
            <a:xfrm>
              <a:off x="-1" y="-1"/>
              <a:ext cx="1202393" cy="161222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-1" y="-1"/>
              <a:ext cx="1202393" cy="1132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  <a:p>
              <a:pPr algn="ctr"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作者</a:t>
              </a:r>
            </a:p>
            <a:p>
              <a:pPr algn="ctr"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照片</a:t>
              </a:r>
            </a:p>
          </p:txBody>
        </p:sp>
      </p:grpSp>
      <p:sp>
        <p:nvSpPr>
          <p:cNvPr id="93" name="Shape 93"/>
          <p:cNvSpPr/>
          <p:nvPr/>
        </p:nvSpPr>
        <p:spPr>
          <a:xfrm>
            <a:off x="5773435" y="3035999"/>
            <a:ext cx="340511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姓名：XXXX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工作单位</a:t>
            </a:r>
            <a:r>
              <a:rPr dirty="0">
                <a:solidFill>
                  <a:schemeClr val="bg1"/>
                </a:solidFill>
              </a:rPr>
              <a:t>：***</a:t>
            </a:r>
            <a:r>
              <a:rPr dirty="0" err="1">
                <a:solidFill>
                  <a:schemeClr val="bg1"/>
                </a:solidFill>
              </a:rPr>
              <a:t>医院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主任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1827715" y="2170095"/>
            <a:ext cx="7015344" cy="315425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 err="1">
                <a:solidFill>
                  <a:schemeClr val="bg1"/>
                </a:solidFill>
              </a:rPr>
              <a:t>姓名</a:t>
            </a:r>
            <a:r>
              <a:rPr dirty="0">
                <a:solidFill>
                  <a:schemeClr val="bg1"/>
                </a:solidFill>
              </a:rPr>
              <a:t>： </a:t>
            </a:r>
            <a:r>
              <a:rPr dirty="0" err="1">
                <a:solidFill>
                  <a:schemeClr val="bg1"/>
                </a:solidFill>
              </a:rPr>
              <a:t>X女士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先生</a:t>
            </a:r>
            <a:endParaRPr dirty="0">
              <a:solidFill>
                <a:schemeClr val="bg1"/>
              </a:solidFill>
            </a:endParaRPr>
          </a:p>
          <a:p>
            <a:pPr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 err="1">
                <a:solidFill>
                  <a:schemeClr val="bg1"/>
                </a:solidFill>
              </a:rPr>
              <a:t>性别</a:t>
            </a:r>
            <a:r>
              <a:rPr dirty="0">
                <a:solidFill>
                  <a:schemeClr val="bg1"/>
                </a:solidFill>
              </a:rPr>
              <a:t>:   女/男</a:t>
            </a:r>
          </a:p>
          <a:p>
            <a:pPr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 err="1">
                <a:solidFill>
                  <a:schemeClr val="bg1"/>
                </a:solidFill>
              </a:rPr>
              <a:t>年龄：XX岁</a:t>
            </a:r>
            <a:endParaRPr dirty="0">
              <a:solidFill>
                <a:schemeClr val="bg1"/>
              </a:solidFill>
            </a:endParaRPr>
          </a:p>
          <a:p>
            <a:pPr marL="240029" indent="-240029"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 err="1">
                <a:solidFill>
                  <a:schemeClr val="bg1"/>
                </a:solidFill>
              </a:rPr>
              <a:t>主诉</a:t>
            </a:r>
            <a:r>
              <a:rPr dirty="0">
                <a:solidFill>
                  <a:schemeClr val="bg1"/>
                </a:solidFill>
              </a:rPr>
              <a:t>：</a:t>
            </a:r>
          </a:p>
          <a:p>
            <a:pPr marL="240029" indent="-240029"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 err="1">
                <a:solidFill>
                  <a:schemeClr val="bg1"/>
                </a:solidFill>
              </a:rPr>
              <a:t>病史：XXXXXXX</a:t>
            </a:r>
            <a:endParaRPr dirty="0">
              <a:solidFill>
                <a:schemeClr val="bg1"/>
              </a:solidFill>
            </a:endParaRPr>
          </a:p>
          <a:p>
            <a:pPr marL="240029" indent="-240029"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 idx="4294967295"/>
          </p:nvPr>
        </p:nvSpPr>
        <p:spPr>
          <a:xfrm>
            <a:off x="1827715" y="1427145"/>
            <a:ext cx="9144000" cy="7429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 dirty="0" err="1">
                <a:solidFill>
                  <a:schemeClr val="bg1"/>
                </a:solidFill>
              </a:rPr>
              <a:t>患者信息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26745" y="245108"/>
            <a:ext cx="11182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患者信息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1596221" y="1223784"/>
            <a:ext cx="8283760" cy="398383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2" name="Shape 102"/>
          <p:cNvSpPr/>
          <p:nvPr/>
        </p:nvSpPr>
        <p:spPr>
          <a:xfrm>
            <a:off x="3891744" y="5736803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103" name="Shape 103"/>
          <p:cNvSpPr/>
          <p:nvPr/>
        </p:nvSpPr>
        <p:spPr>
          <a:xfrm>
            <a:off x="5047444" y="6107849"/>
            <a:ext cx="29400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用反光板协助拍摄</a:t>
            </a:r>
            <a:r>
              <a:rPr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4" name="Shape 104"/>
          <p:cNvSpPr/>
          <p:nvPr/>
        </p:nvSpPr>
        <p:spPr>
          <a:xfrm>
            <a:off x="416004" y="187234"/>
            <a:ext cx="188769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术前口腔内照片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8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109" name="Shape 109"/>
          <p:cNvSpPr/>
          <p:nvPr/>
        </p:nvSpPr>
        <p:spPr>
          <a:xfrm>
            <a:off x="416004" y="187234"/>
            <a:ext cx="225317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术前全景片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根尖片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half" idx="1"/>
          </p:nvPr>
        </p:nvSpPr>
        <p:spPr>
          <a:xfrm>
            <a:off x="982071" y="1455795"/>
            <a:ext cx="5091184" cy="352563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416004" y="187234"/>
            <a:ext cx="743150" cy="40011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CBCT</a:t>
            </a:r>
          </a:p>
        </p:txBody>
      </p:sp>
      <p:sp>
        <p:nvSpPr>
          <p:cNvPr id="115" name="Shape 115"/>
          <p:cNvSpPr/>
          <p:nvPr/>
        </p:nvSpPr>
        <p:spPr>
          <a:xfrm>
            <a:off x="6619164" y="1829226"/>
            <a:ext cx="4107977" cy="2273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缺失位置评估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缺牙间隙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可用骨高度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可用骨宽度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416003" y="187234"/>
            <a:ext cx="16312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术前治疗计划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1596220" y="1223784"/>
            <a:ext cx="8686801" cy="299337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16004" y="187234"/>
            <a:ext cx="11182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手术过程</a:t>
            </a:r>
          </a:p>
        </p:txBody>
      </p:sp>
      <p:sp>
        <p:nvSpPr>
          <p:cNvPr id="124" name="Shape 124"/>
          <p:cNvSpPr/>
          <p:nvPr/>
        </p:nvSpPr>
        <p:spPr>
          <a:xfrm>
            <a:off x="1596220" y="4626590"/>
            <a:ext cx="746589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手术步骤照片</a:t>
            </a:r>
            <a:endParaRPr dirty="0">
              <a:solidFill>
                <a:schemeClr val="bg1"/>
              </a:solidFill>
            </a:endParaRPr>
          </a:p>
          <a:p>
            <a:pPr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材料说明：种植体型号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数量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骨粉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生物膜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自定义设计方案">
  <a:themeElements>
    <a:clrScheme name="自定义设计方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自定义设计方案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自定义设计方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自定义设计方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自定义设计方案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自定义设计方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493</Words>
  <Application>Microsoft Office PowerPoint</Application>
  <PresentationFormat>宽屏</PresentationFormat>
  <Paragraphs>86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굴림</vt:lpstr>
      <vt:lpstr>等线</vt:lpstr>
      <vt:lpstr>微软雅黑</vt:lpstr>
      <vt:lpstr>Arial</vt:lpstr>
      <vt:lpstr>Calibri</vt:lpstr>
      <vt:lpstr>Calibri Light</vt:lpstr>
      <vt:lpstr>自定义设计方案</vt:lpstr>
      <vt:lpstr>PowerPoint 演示文稿</vt:lpstr>
      <vt:lpstr>PowerPoint 演示文稿</vt:lpstr>
      <vt:lpstr>PowerPoint 演示文稿</vt:lpstr>
      <vt:lpstr>患者信息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Administrator</cp:lastModifiedBy>
  <cp:revision>14</cp:revision>
  <dcterms:modified xsi:type="dcterms:W3CDTF">2026-04-21T09:22:04Z</dcterms:modified>
</cp:coreProperties>
</file>